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.png"/><Relationship Id="rId9" Type="http://schemas.openxmlformats.org/officeDocument/2006/relationships/image" Target="../media/image9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>
            <a:solidFill>
              <a:srgbClr val="0811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802368" y="-822960"/>
            <a:ext cx="2834640" cy="2834640"/>
          </a:xfrm>
          <a:prstGeom prst="ellipse">
            <a:avLst/>
          </a:prstGeom>
          <a:solidFill>
            <a:srgbClr val="11243D"/>
          </a:solidFill>
          <a:ln>
            <a:solidFill>
              <a:srgbClr val="1124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502920" y="5650992"/>
            <a:ext cx="1554480" cy="1554480"/>
          </a:xfrm>
          <a:prstGeom prst="ellipse">
            <a:avLst/>
          </a:prstGeom>
          <a:solidFill>
            <a:srgbClr val="15263D"/>
          </a:solidFill>
          <a:ln>
            <a:solidFill>
              <a:srgbClr val="152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66928" y="356616"/>
            <a:ext cx="502920" cy="64008"/>
          </a:xfrm>
          <a:prstGeom prst="rect">
            <a:avLst/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43000" y="356616"/>
            <a:ext cx="365760" cy="64008"/>
          </a:xfrm>
          <a:prstGeom prst="rect">
            <a:avLst/>
          </a:prstGeom>
          <a:solidFill>
            <a:srgbClr val="FF4FB8"/>
          </a:solidFill>
          <a:ln>
            <a:solidFill>
              <a:srgbClr val="FF4F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572768" y="356616"/>
            <a:ext cx="310896" cy="64008"/>
          </a:xfrm>
          <a:prstGeom prst="rect">
            <a:avLst/>
          </a:prstGeom>
          <a:solidFill>
            <a:srgbClr val="FFC857"/>
          </a:solidFill>
          <a:ln>
            <a:solidFill>
              <a:srgbClr val="FFC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66928" y="658368"/>
            <a:ext cx="2514600" cy="310896"/>
          </a:xfrm>
          <a:prstGeom prst="roundRect">
            <a:avLst>
              <a:gd name="adj" fmla="val 18000"/>
            </a:avLst>
          </a:prstGeom>
          <a:solidFill>
            <a:srgbClr val="FFC857"/>
          </a:solidFill>
          <a:ln>
            <a:solidFill>
              <a:srgbClr val="FFC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" y="726947"/>
            <a:ext cx="229514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08111F"/>
                </a:solidFill>
                <a:latin typeface="Trebuchet MS"/>
              </a:defRPr>
            </a:pPr>
            <a:r>
              <a:t>COLOSSEUM HACKATHON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1216152"/>
            <a:ext cx="493776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3400" b="1">
                <a:solidFill>
                  <a:srgbClr val="F8F6F0"/>
                </a:solidFill>
                <a:latin typeface="Trebuchet MS"/>
              </a:defRPr>
            </a:pPr>
            <a:r>
              <a:t>Agent1c.ai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" y="1874519"/>
            <a:ext cx="60350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2300" b="1">
                <a:solidFill>
                  <a:srgbClr val="2FE6C8"/>
                </a:solidFill>
                <a:latin typeface="Trebuchet MS"/>
              </a:defRPr>
            </a:pPr>
            <a:r>
              <a:t>The web-based Solana OS with an AI agent inside.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928" y="2633472"/>
            <a:ext cx="5623560" cy="7498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500" b="0">
                <a:solidFill>
                  <a:srgbClr val="C8D5E2"/>
                </a:solidFill>
                <a:latin typeface="Trebuchet MS"/>
              </a:defRPr>
            </a:pPr>
            <a:r>
              <a:t>A desktop on the web where Solana dapps become native app panels, wallet context becomes workspace context, and Hitomi helps users operate across it.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66928" y="3794760"/>
            <a:ext cx="1600200" cy="329184"/>
          </a:xfrm>
          <a:prstGeom prst="roundRect">
            <a:avLst>
              <a:gd name="adj" fmla="val 18000"/>
            </a:avLst>
          </a:prstGeom>
          <a:solidFill>
            <a:srgbClr val="183657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877056"/>
            <a:ext cx="1453896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40" b="1">
                <a:solidFill>
                  <a:srgbClr val="F8F6F0"/>
                </a:solidFill>
                <a:latin typeface="Trebuchet MS"/>
              </a:defRPr>
            </a:pPr>
            <a:r>
              <a:t>Dapp launcher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377440" y="3794760"/>
            <a:ext cx="1417320" cy="329184"/>
          </a:xfrm>
          <a:prstGeom prst="roundRect">
            <a:avLst>
              <a:gd name="adj" fmla="val 18000"/>
            </a:avLst>
          </a:prstGeom>
          <a:solidFill>
            <a:srgbClr val="183657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450592" y="3877056"/>
            <a:ext cx="1271016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40" b="1">
                <a:solidFill>
                  <a:srgbClr val="F8F6F0"/>
                </a:solidFill>
                <a:latin typeface="Trebuchet MS"/>
              </a:defRPr>
            </a:pPr>
            <a:r>
              <a:t>AI compute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005072" y="3794760"/>
            <a:ext cx="1645920" cy="329184"/>
          </a:xfrm>
          <a:prstGeom prst="roundRect">
            <a:avLst>
              <a:gd name="adj" fmla="val 18000"/>
            </a:avLst>
          </a:prstGeom>
          <a:solidFill>
            <a:srgbClr val="183657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078224" y="3877056"/>
            <a:ext cx="1499616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40" b="1">
                <a:solidFill>
                  <a:srgbClr val="F8F6F0"/>
                </a:solidFill>
                <a:latin typeface="Trebuchet MS"/>
              </a:defRPr>
            </a:pPr>
            <a:r>
              <a:t>Wallet context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66928" y="4572000"/>
            <a:ext cx="5806440" cy="786384"/>
          </a:xfrm>
          <a:prstGeom prst="roundRect">
            <a:avLst>
              <a:gd name="adj" fmla="val 18000"/>
            </a:avLst>
          </a:prstGeom>
          <a:solidFill>
            <a:srgbClr val="11243D"/>
          </a:solidFill>
          <a:ln>
            <a:solidFill>
              <a:srgbClr val="1836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" y="4828032"/>
            <a:ext cx="5230368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400" b="1">
                <a:solidFill>
                  <a:srgbClr val="F8F6F0"/>
                </a:solidFill>
                <a:latin typeface="Trebuchet MS"/>
              </a:defRPr>
            </a:pPr>
            <a:r>
              <a:t>Launch goal: make Agent1c the first tab serious Solana users open.</a:t>
            </a:r>
          </a:p>
        </p:txBody>
      </p:sp>
      <p:sp>
        <p:nvSpPr>
          <p:cNvPr id="21" name="Oval 20"/>
          <p:cNvSpPr/>
          <p:nvPr/>
        </p:nvSpPr>
        <p:spPr>
          <a:xfrm>
            <a:off x="7845552" y="850392"/>
            <a:ext cx="2971800" cy="2971800"/>
          </a:xfrm>
          <a:prstGeom prst="ellipse">
            <a:avLst/>
          </a:prstGeom>
          <a:solidFill>
            <a:srgbClr val="143748"/>
          </a:solidFill>
          <a:ln>
            <a:solidFill>
              <a:srgbClr val="1437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8183879" y="1161288"/>
            <a:ext cx="2304288" cy="2304288"/>
          </a:xfrm>
          <a:prstGeom prst="ellipse">
            <a:avLst/>
          </a:prstGeom>
          <a:solidFill>
            <a:srgbClr val="1D4C57"/>
          </a:solidFill>
          <a:ln>
            <a:solidFill>
              <a:srgbClr val="1D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3" name="Picture 22" descr="hedgey-clipp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6448" y="1051560"/>
            <a:ext cx="2267712" cy="2272150"/>
          </a:xfrm>
          <a:prstGeom prst="rect">
            <a:avLst/>
          </a:prstGeom>
        </p:spPr>
      </p:pic>
      <p:sp>
        <p:nvSpPr>
          <p:cNvPr id="24" name="Rounded Rectangle 23"/>
          <p:cNvSpPr/>
          <p:nvPr/>
        </p:nvSpPr>
        <p:spPr>
          <a:xfrm>
            <a:off x="7159752" y="4251960"/>
            <a:ext cx="3794760" cy="749808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306056" y="4379976"/>
            <a:ext cx="3502152" cy="52120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Aft>
                <a:spcPts val="0"/>
              </a:spcAft>
              <a:defRPr sz="1220" b="1">
                <a:solidFill>
                  <a:srgbClr val="F8F6F0"/>
                </a:solidFill>
                <a:latin typeface="Trebuchet MS"/>
              </a:defRPr>
            </a:pPr>
            <a:r>
              <a:t>hi, i'm Hitomi (^_^)</a:t>
            </a:r>
          </a:p>
          <a:p>
            <a:pPr algn="l">
              <a:lnSpc>
                <a:spcPct val="102000"/>
              </a:lnSpc>
              <a:spcAft>
                <a:spcPts val="0"/>
              </a:spcAft>
              <a:defRPr sz="1220" b="1">
                <a:solidFill>
                  <a:srgbClr val="F8F6F0"/>
                </a:solidFill>
                <a:latin typeface="Trebuchet MS"/>
              </a:defRPr>
            </a:pPr>
            <a:r>
              <a:t>let's make Solana feel like an OS.</a:t>
            </a:r>
          </a:p>
        </p:txBody>
      </p:sp>
      <p:pic>
        <p:nvPicPr>
          <p:cNvPr id="26" name="Picture 25" descr="magic-ede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5285232"/>
            <a:ext cx="393192" cy="393192"/>
          </a:xfrm>
          <a:prstGeom prst="rect">
            <a:avLst/>
          </a:prstGeom>
        </p:spPr>
      </p:pic>
      <p:pic>
        <p:nvPicPr>
          <p:cNvPr id="27" name="Picture 26" descr="save-financ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8160" y="5285232"/>
            <a:ext cx="393192" cy="393192"/>
          </a:xfrm>
          <a:prstGeom prst="rect">
            <a:avLst/>
          </a:prstGeom>
        </p:spPr>
      </p:pic>
      <p:pic>
        <p:nvPicPr>
          <p:cNvPr id="28" name="Picture 27" descr="geckotermina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2520" y="5285232"/>
            <a:ext cx="393192" cy="393192"/>
          </a:xfrm>
          <a:prstGeom prst="rect">
            <a:avLst/>
          </a:prstGeom>
        </p:spPr>
      </p:pic>
      <p:pic>
        <p:nvPicPr>
          <p:cNvPr id="29" name="Picture 28" descr="heliumgeek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26880" y="5285232"/>
            <a:ext cx="393192" cy="393192"/>
          </a:xfrm>
          <a:prstGeom prst="rect">
            <a:avLst/>
          </a:prstGeom>
        </p:spPr>
      </p:pic>
      <p:pic>
        <p:nvPicPr>
          <p:cNvPr id="30" name="Picture 29" descr="depinscan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21240" y="5285232"/>
            <a:ext cx="393192" cy="393192"/>
          </a:xfrm>
          <a:prstGeom prst="rect">
            <a:avLst/>
          </a:prstGeom>
        </p:spPr>
      </p:pic>
      <p:pic>
        <p:nvPicPr>
          <p:cNvPr id="31" name="Picture 30" descr="dialect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15600" y="5285232"/>
            <a:ext cx="393192" cy="393192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1E8"/>
          </a:solidFill>
          <a:ln>
            <a:solidFill>
              <a:srgbClr val="F7F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55448"/>
          </a:xfrm>
          <a:prstGeom prst="rect">
            <a:avLst/>
          </a:prstGeom>
          <a:solidFill>
            <a:srgbClr val="FF7A59"/>
          </a:solidFill>
          <a:ln>
            <a:solidFill>
              <a:srgbClr val="FF7A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222992" y="-502920"/>
            <a:ext cx="1920240" cy="1920240"/>
          </a:xfrm>
          <a:prstGeom prst="ellipse">
            <a:avLst/>
          </a:prstGeom>
          <a:solidFill>
            <a:srgbClr val="EFE2D5"/>
          </a:solidFill>
          <a:ln>
            <a:solidFill>
              <a:srgbClr val="EFE2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475488" y="5559552"/>
            <a:ext cx="1417320" cy="1417320"/>
          </a:xfrm>
          <a:prstGeom prst="ellipse">
            <a:avLst/>
          </a:prstGeom>
          <a:solidFill>
            <a:srgbClr val="F1DED0"/>
          </a:solidFill>
          <a:ln>
            <a:solidFill>
              <a:srgbClr val="F1DE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66928" y="530352"/>
            <a:ext cx="2834640" cy="310896"/>
          </a:xfrm>
          <a:prstGeom prst="roundRect">
            <a:avLst>
              <a:gd name="adj" fmla="val 18000"/>
            </a:avLst>
          </a:prstGeom>
          <a:solidFill>
            <a:srgbClr val="FF4FB8"/>
          </a:solidFill>
          <a:ln>
            <a:solidFill>
              <a:srgbClr val="FF4F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6656" y="598931"/>
            <a:ext cx="261518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F8F6F0"/>
                </a:solidFill>
                <a:latin typeface="Trebuchet MS"/>
              </a:defRPr>
            </a:pPr>
            <a:r>
              <a:t>WINNER COMMITMENT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950976"/>
            <a:ext cx="77724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102033"/>
                </a:solidFill>
                <a:latin typeface="Trebuchet MS"/>
              </a:defRPr>
            </a:pPr>
            <a:r>
              <a:t>If we win, we will launch token-staked AI compute access.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455D73"/>
                </a:solidFill>
                <a:latin typeface="Trebuchet MS"/>
              </a:defRPr>
            </a:pPr>
            <a:r>
              <a:t>The promise: stake the Agent1c utility token to unlock free AI compute allowance while the stake remains locked.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49808" y="2788920"/>
            <a:ext cx="2606040" cy="132588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2926079"/>
            <a:ext cx="227685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Stake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300984"/>
            <a:ext cx="2276856" cy="70408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Lock Agent1c utility tokens for a chosen period.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38728" y="3236976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2000" b="1">
                <a:solidFill>
                  <a:srgbClr val="102033"/>
                </a:solidFill>
                <a:latin typeface="Trebuchet MS"/>
              </a:defRPr>
            </a:pPr>
            <a:r>
              <a:t>-&gt;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986784" y="2788920"/>
            <a:ext cx="2606040" cy="132588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151376" y="2926079"/>
            <a:ext cx="227685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Unlock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51376" y="3300984"/>
            <a:ext cx="2276856" cy="70408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Receive a recurring AI compute allowance without card payment.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84848" y="3236976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2000" b="1">
                <a:solidFill>
                  <a:srgbClr val="102033"/>
                </a:solidFill>
                <a:latin typeface="Trebuchet MS"/>
              </a:defRPr>
            </a:pPr>
            <a:r>
              <a:t>-&gt;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223760" y="2788920"/>
            <a:ext cx="2606040" cy="132588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88352" y="2926079"/>
            <a:ext cx="227685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Use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88352" y="3300984"/>
            <a:ext cx="2276856" cy="70408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Spend allowance on Hitomi, tools, and premium workspace actions.</a:t>
            </a:r>
          </a:p>
        </p:txBody>
      </p:sp>
      <p:pic>
        <p:nvPicPr>
          <p:cNvPr id="21" name="Picture 20" descr="hedgey-clipp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808" y="2560320"/>
            <a:ext cx="914400" cy="916189"/>
          </a:xfrm>
          <a:prstGeom prst="rect">
            <a:avLst/>
          </a:prstGeom>
        </p:spPr>
      </p:pic>
      <p:sp>
        <p:nvSpPr>
          <p:cNvPr id="22" name="Rounded Rectangle 21"/>
          <p:cNvSpPr/>
          <p:nvPr/>
        </p:nvSpPr>
        <p:spPr>
          <a:xfrm>
            <a:off x="960120" y="4773168"/>
            <a:ext cx="9829800" cy="841248"/>
          </a:xfrm>
          <a:prstGeom prst="roundRect">
            <a:avLst>
              <a:gd name="adj" fmla="val 18000"/>
            </a:avLst>
          </a:prstGeom>
          <a:solidFill>
            <a:srgbClr val="102033"/>
          </a:solidFill>
          <a:ln>
            <a:solidFill>
              <a:srgbClr val="10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298448" y="5010912"/>
            <a:ext cx="91440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240" b="1">
                <a:solidFill>
                  <a:srgbClr val="F8F6F0"/>
                </a:solidFill>
                <a:latin typeface="Trebuchet MS"/>
              </a:defRPr>
            </a:pPr>
            <a:r>
              <a:t>This is a utility access model: no APY promise, no passive income claim, final token terms subject to legal and compliance review.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>
            <a:solidFill>
              <a:srgbClr val="0811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802368" y="-822960"/>
            <a:ext cx="2834640" cy="2834640"/>
          </a:xfrm>
          <a:prstGeom prst="ellipse">
            <a:avLst/>
          </a:prstGeom>
          <a:solidFill>
            <a:srgbClr val="11243D"/>
          </a:solidFill>
          <a:ln>
            <a:solidFill>
              <a:srgbClr val="1124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502920" y="5650992"/>
            <a:ext cx="1554480" cy="1554480"/>
          </a:xfrm>
          <a:prstGeom prst="ellipse">
            <a:avLst/>
          </a:prstGeom>
          <a:solidFill>
            <a:srgbClr val="15263D"/>
          </a:solidFill>
          <a:ln>
            <a:solidFill>
              <a:srgbClr val="152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66928" y="356616"/>
            <a:ext cx="502920" cy="64008"/>
          </a:xfrm>
          <a:prstGeom prst="rect">
            <a:avLst/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43000" y="356616"/>
            <a:ext cx="365760" cy="64008"/>
          </a:xfrm>
          <a:prstGeom prst="rect">
            <a:avLst/>
          </a:prstGeom>
          <a:solidFill>
            <a:srgbClr val="FF4FB8"/>
          </a:solidFill>
          <a:ln>
            <a:solidFill>
              <a:srgbClr val="FF4F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572768" y="356616"/>
            <a:ext cx="310896" cy="64008"/>
          </a:xfrm>
          <a:prstGeom prst="rect">
            <a:avLst/>
          </a:prstGeom>
          <a:solidFill>
            <a:srgbClr val="FFC857"/>
          </a:solidFill>
          <a:ln>
            <a:solidFill>
              <a:srgbClr val="FFC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66928" y="530352"/>
            <a:ext cx="2148840" cy="310896"/>
          </a:xfrm>
          <a:prstGeom prst="roundRect">
            <a:avLst>
              <a:gd name="adj" fmla="val 18000"/>
            </a:avLst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" y="598931"/>
            <a:ext cx="192938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08111F"/>
                </a:solidFill>
                <a:latin typeface="Trebuchet MS"/>
              </a:defRPr>
            </a:pPr>
            <a:r>
              <a:t>ROADMAP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950976"/>
            <a:ext cx="68580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F8F6F0"/>
                </a:solidFill>
                <a:latin typeface="Trebuchet MS"/>
              </a:defRPr>
            </a:pPr>
            <a:r>
              <a:t>A tight path from hackathon demo to launchable product.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C6D5E2"/>
                </a:solidFill>
                <a:latin typeface="Trebuchet MS"/>
              </a:defRPr>
            </a:pPr>
            <a:r>
              <a:t>Each phase makes the OS more useful without taking custody or hiding risk.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49808" y="2697480"/>
            <a:ext cx="2514600" cy="192024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2834640"/>
            <a:ext cx="218541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2FE6C8"/>
                </a:solidFill>
                <a:latin typeface="Trebuchet MS"/>
              </a:defRPr>
            </a:pPr>
            <a:r>
              <a:t>Now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3209544"/>
            <a:ext cx="2185416" cy="12984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Remote-testable web desktop, Hitomi, Solana auth, wallet reads, and six dapp panels.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456432" y="2697480"/>
            <a:ext cx="2514600" cy="192024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21024" y="2834640"/>
            <a:ext cx="218541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55BFF7"/>
                </a:solidFill>
                <a:latin typeface="Trebuchet MS"/>
              </a:defRPr>
            </a:pPr>
            <a:r>
              <a:t>30 days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21024" y="3209544"/>
            <a:ext cx="2185416" cy="12984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More iframe-safe dapps, better launcher metadata, workspace templates, and wallet summary UI.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63056" y="2697480"/>
            <a:ext cx="2514600" cy="192024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27648" y="2834640"/>
            <a:ext cx="218541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FF4FB8"/>
                </a:solidFill>
                <a:latin typeface="Trebuchet MS"/>
              </a:defRPr>
            </a:pPr>
            <a:r>
              <a:t>60 days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27648" y="3209544"/>
            <a:ext cx="2185416" cy="12984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Agent workflows for research, notes, monitoring, DePIN operations, and dapp routing.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869680" y="2697480"/>
            <a:ext cx="2514600" cy="192024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034272" y="2834640"/>
            <a:ext cx="218541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FFC857"/>
                </a:solidFill>
                <a:latin typeface="Trebuchet MS"/>
              </a:defRPr>
            </a:pPr>
            <a:r>
              <a:t>Winner path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034272" y="3209544"/>
            <a:ext cx="2185416" cy="12984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Launch token-staked compute access MVP and start community distribution.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8F2F1"/>
          </a:solidFill>
          <a:ln>
            <a:solidFill>
              <a:srgbClr val="E8F2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55448"/>
          </a:xfrm>
          <a:prstGeom prst="rect">
            <a:avLst/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222992" y="-502920"/>
            <a:ext cx="1920240" cy="1920240"/>
          </a:xfrm>
          <a:prstGeom prst="ellipse">
            <a:avLst/>
          </a:prstGeom>
          <a:solidFill>
            <a:srgbClr val="DCECEC"/>
          </a:solidFill>
          <a:ln>
            <a:solidFill>
              <a:srgbClr val="DCEC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475488" y="5559552"/>
            <a:ext cx="1417320" cy="1417320"/>
          </a:xfrm>
          <a:prstGeom prst="ellipse">
            <a:avLst/>
          </a:prstGeom>
          <a:solidFill>
            <a:srgbClr val="D8E9EA"/>
          </a:solidFill>
          <a:ln>
            <a:solidFill>
              <a:srgbClr val="D8E9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66928" y="530352"/>
            <a:ext cx="2148840" cy="310896"/>
          </a:xfrm>
          <a:prstGeom prst="roundRect">
            <a:avLst>
              <a:gd name="adj" fmla="val 18000"/>
            </a:avLst>
          </a:prstGeom>
          <a:solidFill>
            <a:srgbClr val="FFC857"/>
          </a:solidFill>
          <a:ln>
            <a:solidFill>
              <a:srgbClr val="FFC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6656" y="598931"/>
            <a:ext cx="192938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08111F"/>
                </a:solidFill>
                <a:latin typeface="Trebuchet MS"/>
              </a:defRPr>
            </a:pPr>
            <a:r>
              <a:t>POSITIONING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950976"/>
            <a:ext cx="68580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102033"/>
                </a:solidFill>
                <a:latin typeface="Trebuchet MS"/>
              </a:defRPr>
            </a:pPr>
            <a:r>
              <a:t>Agent1c is not competing as one more dapp.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455D73"/>
                </a:solidFill>
                <a:latin typeface="Trebuchet MS"/>
              </a:defRPr>
            </a:pPr>
            <a:r>
              <a:t>It combines the surfaces users already need into one persistent command environment.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94944" y="2514600"/>
            <a:ext cx="2487168" cy="155448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59536" y="2651760"/>
            <a:ext cx="2157984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Wallets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9536" y="3026664"/>
            <a:ext cx="2157984" cy="93268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Strong signing, weak workspace memory.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401568" y="2514600"/>
            <a:ext cx="2487168" cy="155448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66160" y="2651760"/>
            <a:ext cx="2157984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Dashboards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66160" y="3026664"/>
            <a:ext cx="2157984" cy="93268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Strong visibility, weak orchestration.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08192" y="2514600"/>
            <a:ext cx="2487168" cy="155448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72783" y="2651760"/>
            <a:ext cx="2157984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Dapp directories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72783" y="3026664"/>
            <a:ext cx="2157984" cy="93268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Strong discovery, weak continuity.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814816" y="2514600"/>
            <a:ext cx="2487168" cy="155448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979408" y="2651760"/>
            <a:ext cx="2157984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Generic agents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79408" y="3026664"/>
            <a:ext cx="2157984" cy="93268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Strong chat, weak onchain workspace.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005840" y="4892040"/>
            <a:ext cx="9646920" cy="676656"/>
          </a:xfrm>
          <a:prstGeom prst="roundRect">
            <a:avLst>
              <a:gd name="adj" fmla="val 18000"/>
            </a:avLst>
          </a:prstGeom>
          <a:solidFill>
            <a:srgbClr val="102033"/>
          </a:solidFill>
          <a:ln>
            <a:solidFill>
              <a:srgbClr val="10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353312" y="5102352"/>
            <a:ext cx="900684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360" b="1">
                <a:solidFill>
                  <a:srgbClr val="F8F6F0"/>
                </a:solidFill>
                <a:latin typeface="Trebuchet MS"/>
              </a:defRPr>
            </a:pPr>
            <a:r>
              <a:t>Agent1c: wallet-native context + dapp panels + AI companion + persistent desktop.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>
            <a:solidFill>
              <a:srgbClr val="0811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802368" y="-822960"/>
            <a:ext cx="2834640" cy="2834640"/>
          </a:xfrm>
          <a:prstGeom prst="ellipse">
            <a:avLst/>
          </a:prstGeom>
          <a:solidFill>
            <a:srgbClr val="11243D"/>
          </a:solidFill>
          <a:ln>
            <a:solidFill>
              <a:srgbClr val="1124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502920" y="5650992"/>
            <a:ext cx="1554480" cy="1554480"/>
          </a:xfrm>
          <a:prstGeom prst="ellipse">
            <a:avLst/>
          </a:prstGeom>
          <a:solidFill>
            <a:srgbClr val="15263D"/>
          </a:solidFill>
          <a:ln>
            <a:solidFill>
              <a:srgbClr val="152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66928" y="356616"/>
            <a:ext cx="502920" cy="64008"/>
          </a:xfrm>
          <a:prstGeom prst="rect">
            <a:avLst/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43000" y="356616"/>
            <a:ext cx="365760" cy="64008"/>
          </a:xfrm>
          <a:prstGeom prst="rect">
            <a:avLst/>
          </a:prstGeom>
          <a:solidFill>
            <a:srgbClr val="FF4FB8"/>
          </a:solidFill>
          <a:ln>
            <a:solidFill>
              <a:srgbClr val="FF4F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572768" y="356616"/>
            <a:ext cx="310896" cy="64008"/>
          </a:xfrm>
          <a:prstGeom prst="rect">
            <a:avLst/>
          </a:prstGeom>
          <a:solidFill>
            <a:srgbClr val="FFC857"/>
          </a:solidFill>
          <a:ln>
            <a:solidFill>
              <a:srgbClr val="FFC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66928" y="530352"/>
            <a:ext cx="2331720" cy="310896"/>
          </a:xfrm>
          <a:prstGeom prst="roundRect">
            <a:avLst>
              <a:gd name="adj" fmla="val 18000"/>
            </a:avLst>
          </a:prstGeom>
          <a:solidFill>
            <a:srgbClr val="FF7A59"/>
          </a:solidFill>
          <a:ln>
            <a:solidFill>
              <a:srgbClr val="FF7A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" y="598931"/>
            <a:ext cx="2112263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F8F6F0"/>
                </a:solidFill>
                <a:latin typeface="Trebuchet MS"/>
              </a:defRPr>
            </a:pPr>
            <a:r>
              <a:t>HACKATHON ASK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950976"/>
            <a:ext cx="73152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F8F6F0"/>
                </a:solidFill>
                <a:latin typeface="Trebuchet MS"/>
              </a:defRPr>
            </a:pPr>
            <a:r>
              <a:t>Help us turn Agent1c into Solana's AI workspace.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C6D5E2"/>
                </a:solidFill>
                <a:latin typeface="Trebuchet MS"/>
              </a:defRPr>
            </a:pPr>
            <a:r>
              <a:t>We are using the hackathon to validate the OS category and accelerate distribution.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49808" y="2743200"/>
            <a:ext cx="3154680" cy="173736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2880360"/>
            <a:ext cx="282549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2FE6C8"/>
                </a:solidFill>
                <a:latin typeface="Trebuchet MS"/>
              </a:defRPr>
            </a:pPr>
            <a:r>
              <a:t>Judges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3255264"/>
            <a:ext cx="2825496" cy="111556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Evaluate the product as a new home surface for Solana activity, not only as a wallet feature.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160520" y="2743200"/>
            <a:ext cx="3154680" cy="173736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25112" y="2880360"/>
            <a:ext cx="282549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55BFF7"/>
                </a:solidFill>
                <a:latin typeface="Trebuchet MS"/>
              </a:defRPr>
            </a:pPr>
            <a:r>
              <a:t>Dapp teams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25112" y="3255264"/>
            <a:ext cx="2825496" cy="111556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Give us iframe-safe routes, metadata, and workflows that should become native panels.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571231" y="2743200"/>
            <a:ext cx="3154680" cy="173736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735823" y="2880360"/>
            <a:ext cx="282549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FFC857"/>
                </a:solidFill>
                <a:latin typeface="Trebuchet MS"/>
              </a:defRPr>
            </a:pPr>
            <a:r>
              <a:t>Community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35823" y="3255264"/>
            <a:ext cx="2825496" cy="111556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Test the desktop, request apps, and shape the staking-for-compute launch model.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19072" y="5148072"/>
            <a:ext cx="87325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600" b="1">
                <a:solidFill>
                  <a:srgbClr val="FF4FB8"/>
                </a:solidFill>
                <a:latin typeface="Trebuchet MS"/>
              </a:defRPr>
            </a:pPr>
            <a:r>
              <a:t>Winning unlocks the public token-staked compute access milestone.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1E8"/>
          </a:solidFill>
          <a:ln>
            <a:solidFill>
              <a:srgbClr val="F7F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55448"/>
          </a:xfrm>
          <a:prstGeom prst="rect">
            <a:avLst/>
          </a:prstGeom>
          <a:solidFill>
            <a:srgbClr val="FF7A59"/>
          </a:solidFill>
          <a:ln>
            <a:solidFill>
              <a:srgbClr val="FF7A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222992" y="-502920"/>
            <a:ext cx="1920240" cy="1920240"/>
          </a:xfrm>
          <a:prstGeom prst="ellipse">
            <a:avLst/>
          </a:prstGeom>
          <a:solidFill>
            <a:srgbClr val="EFE2D5"/>
          </a:solidFill>
          <a:ln>
            <a:solidFill>
              <a:srgbClr val="EFE2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475488" y="5559552"/>
            <a:ext cx="1417320" cy="1417320"/>
          </a:xfrm>
          <a:prstGeom prst="ellipse">
            <a:avLst/>
          </a:prstGeom>
          <a:solidFill>
            <a:srgbClr val="F1DED0"/>
          </a:solidFill>
          <a:ln>
            <a:solidFill>
              <a:srgbClr val="F1DE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66928" y="530352"/>
            <a:ext cx="2148840" cy="310896"/>
          </a:xfrm>
          <a:prstGeom prst="roundRect">
            <a:avLst>
              <a:gd name="adj" fmla="val 18000"/>
            </a:avLst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6656" y="598931"/>
            <a:ext cx="192938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08111F"/>
                </a:solidFill>
                <a:latin typeface="Trebuchet MS"/>
              </a:defRPr>
            </a:pPr>
            <a:r>
              <a:t>CLOSE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950976"/>
            <a:ext cx="68580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102033"/>
                </a:solidFill>
                <a:latin typeface="Trebuchet MS"/>
              </a:defRPr>
            </a:pPr>
            <a:r>
              <a:t>Make Agent1c the first tab for Solana.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455D73"/>
                </a:solidFill>
                <a:latin typeface="Trebuchet MS"/>
              </a:defRPr>
            </a:pPr>
            <a:r>
              <a:t>A web OS, a dapp launcher, an AI companion, and a community-native compute model.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051560" y="2743200"/>
            <a:ext cx="4937760" cy="1298448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D2DE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389888" y="2999232"/>
            <a:ext cx="425196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2700" b="1">
                <a:solidFill>
                  <a:srgbClr val="102033"/>
                </a:solidFill>
                <a:latin typeface="Trebuchet MS"/>
              </a:defRPr>
            </a:pPr>
            <a:r>
              <a:t>agent1c.ai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89888" y="3502152"/>
            <a:ext cx="425196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455D73"/>
                </a:solidFill>
                <a:latin typeface="Trebuchet MS"/>
              </a:defRPr>
            </a:pPr>
            <a:r>
              <a:t>The Solana OS with Hitomi inside (^_^)</a:t>
            </a:r>
          </a:p>
        </p:txBody>
      </p:sp>
      <p:pic>
        <p:nvPicPr>
          <p:cNvPr id="13" name="Picture 12" descr="magic-ed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0784" y="4370832"/>
            <a:ext cx="411479" cy="411479"/>
          </a:xfrm>
          <a:prstGeom prst="rect">
            <a:avLst/>
          </a:prstGeom>
        </p:spPr>
      </p:pic>
      <p:pic>
        <p:nvPicPr>
          <p:cNvPr id="14" name="Picture 13" descr="save-financ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0864" y="4370832"/>
            <a:ext cx="411479" cy="411479"/>
          </a:xfrm>
          <a:prstGeom prst="rect">
            <a:avLst/>
          </a:prstGeom>
        </p:spPr>
      </p:pic>
      <p:pic>
        <p:nvPicPr>
          <p:cNvPr id="15" name="Picture 14" descr="geckotermin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0944" y="4370832"/>
            <a:ext cx="411480" cy="411480"/>
          </a:xfrm>
          <a:prstGeom prst="rect">
            <a:avLst/>
          </a:prstGeom>
        </p:spPr>
      </p:pic>
      <p:pic>
        <p:nvPicPr>
          <p:cNvPr id="16" name="Picture 15" descr="heliumgeek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1024" y="4370832"/>
            <a:ext cx="411480" cy="411480"/>
          </a:xfrm>
          <a:prstGeom prst="rect">
            <a:avLst/>
          </a:prstGeom>
        </p:spPr>
      </p:pic>
      <p:pic>
        <p:nvPicPr>
          <p:cNvPr id="17" name="Picture 16" descr="depinscan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61104" y="4370832"/>
            <a:ext cx="411480" cy="411480"/>
          </a:xfrm>
          <a:prstGeom prst="rect">
            <a:avLst/>
          </a:prstGeom>
        </p:spPr>
      </p:pic>
      <p:pic>
        <p:nvPicPr>
          <p:cNvPr id="18" name="Picture 17" descr="dialect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1184" y="4370832"/>
            <a:ext cx="411480" cy="411480"/>
          </a:xfrm>
          <a:prstGeom prst="rect">
            <a:avLst/>
          </a:prstGeom>
        </p:spPr>
      </p:pic>
      <p:pic>
        <p:nvPicPr>
          <p:cNvPr id="19" name="Picture 18" descr="hedgey-clippy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06640" y="2395728"/>
            <a:ext cx="1664208" cy="1667465"/>
          </a:xfrm>
          <a:prstGeom prst="rect">
            <a:avLst/>
          </a:prstGeom>
        </p:spPr>
      </p:pic>
      <p:pic>
        <p:nvPicPr>
          <p:cNvPr id="20" name="Picture 19" descr="ollie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4272" y="2706624"/>
            <a:ext cx="1170432" cy="1172722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6812280" y="4709160"/>
            <a:ext cx="3840480" cy="804672"/>
          </a:xfrm>
          <a:prstGeom prst="roundRect">
            <a:avLst>
              <a:gd name="adj" fmla="val 18000"/>
            </a:avLst>
          </a:prstGeom>
          <a:solidFill>
            <a:srgbClr val="FFF8CE"/>
          </a:solidFill>
          <a:ln>
            <a:solidFill>
              <a:srgbClr val="1B25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958584" y="4837176"/>
            <a:ext cx="3547872" cy="5760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Aft>
                <a:spcPts val="0"/>
              </a:spcAft>
              <a:defRPr sz="1220" b="1">
                <a:solidFill>
                  <a:srgbClr val="102033"/>
                </a:solidFill>
                <a:latin typeface="Trebuchet MS"/>
              </a:defRPr>
            </a:pPr>
            <a:r>
              <a:t>ship the OS.</a:t>
            </a:r>
          </a:p>
          <a:p>
            <a:pPr algn="l">
              <a:lnSpc>
                <a:spcPct val="102000"/>
              </a:lnSpc>
              <a:spcAft>
                <a:spcPts val="0"/>
              </a:spcAft>
              <a:defRPr sz="1220" b="1">
                <a:solidFill>
                  <a:srgbClr val="102033"/>
                </a:solidFill>
                <a:latin typeface="Trebuchet MS"/>
              </a:defRPr>
            </a:pPr>
            <a:r>
              <a:t>win the hackathon.</a:t>
            </a:r>
          </a:p>
          <a:p>
            <a:pPr algn="l">
              <a:lnSpc>
                <a:spcPct val="102000"/>
              </a:lnSpc>
              <a:spcAft>
                <a:spcPts val="0"/>
              </a:spcAft>
              <a:defRPr sz="1220" b="1">
                <a:solidFill>
                  <a:srgbClr val="102033"/>
                </a:solidFill>
                <a:latin typeface="Trebuchet MS"/>
              </a:defRPr>
            </a:pPr>
            <a:r>
              <a:t>stake for compute. o7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1E8"/>
          </a:solidFill>
          <a:ln>
            <a:solidFill>
              <a:srgbClr val="F7F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55448"/>
          </a:xfrm>
          <a:prstGeom prst="rect">
            <a:avLst/>
          </a:prstGeom>
          <a:solidFill>
            <a:srgbClr val="FF7A59"/>
          </a:solidFill>
          <a:ln>
            <a:solidFill>
              <a:srgbClr val="FF7A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222992" y="-502920"/>
            <a:ext cx="1920240" cy="1920240"/>
          </a:xfrm>
          <a:prstGeom prst="ellipse">
            <a:avLst/>
          </a:prstGeom>
          <a:solidFill>
            <a:srgbClr val="EFE2D5"/>
          </a:solidFill>
          <a:ln>
            <a:solidFill>
              <a:srgbClr val="EFE2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475488" y="5559552"/>
            <a:ext cx="1417320" cy="1417320"/>
          </a:xfrm>
          <a:prstGeom prst="ellipse">
            <a:avLst/>
          </a:prstGeom>
          <a:solidFill>
            <a:srgbClr val="F1DED0"/>
          </a:solidFill>
          <a:ln>
            <a:solidFill>
              <a:srgbClr val="F1DE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66928" y="530352"/>
            <a:ext cx="2148840" cy="310896"/>
          </a:xfrm>
          <a:prstGeom prst="roundRect">
            <a:avLst>
              <a:gd name="adj" fmla="val 18000"/>
            </a:avLst>
          </a:prstGeom>
          <a:solidFill>
            <a:srgbClr val="FF7A59"/>
          </a:solidFill>
          <a:ln>
            <a:solidFill>
              <a:srgbClr val="FF7A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6656" y="598931"/>
            <a:ext cx="192938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F8F6F0"/>
                </a:solidFill>
                <a:latin typeface="Trebuchet MS"/>
              </a:defRPr>
            </a:pPr>
            <a:r>
              <a:t>PROBLEM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950976"/>
            <a:ext cx="68580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102033"/>
                </a:solidFill>
                <a:latin typeface="Trebuchet MS"/>
              </a:defRPr>
            </a:pPr>
            <a:r>
              <a:t>Solana UX is fast, but the workspace is fragmented.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455D73"/>
                </a:solidFill>
                <a:latin typeface="Trebuchet MS"/>
              </a:defRPr>
            </a:pPr>
            <a:r>
              <a:t>Power users still run their onchain life from scattered tabs, dashboards, chats, and notes.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06040"/>
            <a:ext cx="5212080" cy="2331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  <a:spcAft>
                <a:spcPts val="700"/>
              </a:spcAft>
              <a:defRPr sz="1630">
                <a:solidFill>
                  <a:srgbClr val="102033"/>
                </a:solidFill>
                <a:latin typeface="Trebuchet MS"/>
              </a:defRPr>
            </a:pPr>
            <a:r>
              <a:t>- Wallets are great for signing, but weak at memory, context, and orchestration.</a:t>
            </a:r>
          </a:p>
          <a:p>
            <a:pPr algn="l">
              <a:lnSpc>
                <a:spcPct val="112000"/>
              </a:lnSpc>
              <a:spcAft>
                <a:spcPts val="700"/>
              </a:spcAft>
              <a:defRPr sz="1630">
                <a:solidFill>
                  <a:srgbClr val="102033"/>
                </a:solidFill>
                <a:latin typeface="Trebuchet MS"/>
              </a:defRPr>
            </a:pPr>
            <a:r>
              <a:t>- Dapps are excellent in their own silo, but users operate across many protocols.</a:t>
            </a:r>
          </a:p>
          <a:p>
            <a:pPr algn="l">
              <a:lnSpc>
                <a:spcPct val="112000"/>
              </a:lnSpc>
              <a:spcAft>
                <a:spcPts val="700"/>
              </a:spcAft>
              <a:defRPr sz="1630">
                <a:solidFill>
                  <a:srgbClr val="102033"/>
                </a:solidFill>
                <a:latin typeface="Trebuchet MS"/>
              </a:defRPr>
            </a:pPr>
            <a:r>
              <a:t>- AI lives in a separate tab, so it rarely sees the user's actual workspace.</a:t>
            </a:r>
          </a:p>
          <a:p>
            <a:pPr algn="l">
              <a:lnSpc>
                <a:spcPct val="112000"/>
              </a:lnSpc>
              <a:spcAft>
                <a:spcPts val="700"/>
              </a:spcAft>
              <a:defRPr sz="1630">
                <a:solidFill>
                  <a:srgbClr val="102033"/>
                </a:solidFill>
                <a:latin typeface="Trebuchet MS"/>
              </a:defRPr>
            </a:pPr>
            <a:r>
              <a:t>- DePIN operators and DeFi users both need a command surface, not another bookmark list.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46520" y="2240280"/>
            <a:ext cx="4343400" cy="804672"/>
          </a:xfrm>
          <a:prstGeom prst="roundRect">
            <a:avLst>
              <a:gd name="adj" fmla="val 18000"/>
            </a:avLst>
          </a:prstGeom>
          <a:solidFill>
            <a:srgbClr val="EEF7F7"/>
          </a:solidFill>
          <a:ln>
            <a:solidFill>
              <a:srgbClr val="EEF7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611112" y="2377440"/>
            <a:ext cx="4014215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Current session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11112" y="2752344"/>
            <a:ext cx="4014215" cy="18287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wallet + explorer + app + chat + notes + analytics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46520" y="3273552"/>
            <a:ext cx="4343400" cy="804672"/>
          </a:xfrm>
          <a:prstGeom prst="roundRect">
            <a:avLst>
              <a:gd name="adj" fmla="val 18000"/>
            </a:avLst>
          </a:prstGeom>
          <a:solidFill>
            <a:srgbClr val="EEF7F7"/>
          </a:solidFill>
          <a:ln>
            <a:solidFill>
              <a:srgbClr val="EEF7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611112" y="3410712"/>
            <a:ext cx="4014215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User feeling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11112" y="3785616"/>
            <a:ext cx="4014215" cy="18287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too many tabs, too little memory (&gt;_&lt;)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46520" y="4306824"/>
            <a:ext cx="4343400" cy="804672"/>
          </a:xfrm>
          <a:prstGeom prst="roundRect">
            <a:avLst>
              <a:gd name="adj" fmla="val 18000"/>
            </a:avLst>
          </a:prstGeom>
          <a:solidFill>
            <a:srgbClr val="EEF7F7"/>
          </a:solidFill>
          <a:ln>
            <a:solidFill>
              <a:srgbClr val="EEF7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611112" y="4443984"/>
            <a:ext cx="4014215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Opportunity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11112" y="4818888"/>
            <a:ext cx="4014215" cy="18287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own the home surface where Solana work actually happens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>
            <a:solidFill>
              <a:srgbClr val="0811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802368" y="-822960"/>
            <a:ext cx="2834640" cy="2834640"/>
          </a:xfrm>
          <a:prstGeom prst="ellipse">
            <a:avLst/>
          </a:prstGeom>
          <a:solidFill>
            <a:srgbClr val="11243D"/>
          </a:solidFill>
          <a:ln>
            <a:solidFill>
              <a:srgbClr val="1124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502920" y="5650992"/>
            <a:ext cx="1554480" cy="1554480"/>
          </a:xfrm>
          <a:prstGeom prst="ellipse">
            <a:avLst/>
          </a:prstGeom>
          <a:solidFill>
            <a:srgbClr val="15263D"/>
          </a:solidFill>
          <a:ln>
            <a:solidFill>
              <a:srgbClr val="152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66928" y="356616"/>
            <a:ext cx="502920" cy="64008"/>
          </a:xfrm>
          <a:prstGeom prst="rect">
            <a:avLst/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43000" y="356616"/>
            <a:ext cx="365760" cy="64008"/>
          </a:xfrm>
          <a:prstGeom prst="rect">
            <a:avLst/>
          </a:prstGeom>
          <a:solidFill>
            <a:srgbClr val="FF4FB8"/>
          </a:solidFill>
          <a:ln>
            <a:solidFill>
              <a:srgbClr val="FF4F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572768" y="356616"/>
            <a:ext cx="310896" cy="64008"/>
          </a:xfrm>
          <a:prstGeom prst="rect">
            <a:avLst/>
          </a:prstGeom>
          <a:solidFill>
            <a:srgbClr val="FFC857"/>
          </a:solidFill>
          <a:ln>
            <a:solidFill>
              <a:srgbClr val="FFC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66928" y="530352"/>
            <a:ext cx="2148840" cy="310896"/>
          </a:xfrm>
          <a:prstGeom prst="roundRect">
            <a:avLst>
              <a:gd name="adj" fmla="val 18000"/>
            </a:avLst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" y="598931"/>
            <a:ext cx="192938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08111F"/>
                </a:solidFill>
                <a:latin typeface="Trebuchet MS"/>
              </a:defRPr>
            </a:pPr>
            <a:r>
              <a:t>SOLUTION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950976"/>
            <a:ext cx="658368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F8F6F0"/>
                </a:solidFill>
                <a:latin typeface="Trebuchet MS"/>
              </a:defRPr>
            </a:pPr>
            <a:r>
              <a:t>Agent1c.ai turns the browser into a Solana desktop.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C6D5E2"/>
                </a:solidFill>
                <a:latin typeface="Trebuchet MS"/>
              </a:defRPr>
            </a:pPr>
            <a:r>
              <a:t>Dapps launch as windows. The agent lives inside the workspace. Context can persist across sessions.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080760" y="1298448"/>
            <a:ext cx="5349240" cy="3931920"/>
          </a:xfrm>
          <a:prstGeom prst="roundRect">
            <a:avLst>
              <a:gd name="adj" fmla="val 18000"/>
            </a:avLst>
          </a:prstGeom>
          <a:solidFill>
            <a:srgbClr val="02070F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agent1c-desktop-solana-dapp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2784" y="1715643"/>
            <a:ext cx="4956048" cy="3097529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658368" y="2999232"/>
            <a:ext cx="1783080" cy="132588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59" y="3136391"/>
            <a:ext cx="1453895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2FE6C8"/>
                </a:solidFill>
                <a:latin typeface="Trebuchet MS"/>
              </a:defRPr>
            </a:pPr>
            <a: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59" y="3511296"/>
            <a:ext cx="1453895" cy="70408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Open Agent1c.ai in any browser.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724912" y="2999232"/>
            <a:ext cx="1783080" cy="132588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889504" y="3136391"/>
            <a:ext cx="1453895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55BFF7"/>
                </a:solidFill>
                <a:latin typeface="Trebuchet MS"/>
              </a:defRPr>
            </a:pPr>
            <a: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89504" y="3511296"/>
            <a:ext cx="1453895" cy="70408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Launch Solana apps as desktop panels.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791456" y="2999232"/>
            <a:ext cx="1783080" cy="132588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956048" y="3136391"/>
            <a:ext cx="1453895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FFC857"/>
                </a:solidFill>
                <a:latin typeface="Trebuchet MS"/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6048" y="3511296"/>
            <a:ext cx="1453895" cy="70408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Let Hitomi reason over the workspace.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8F2F1"/>
          </a:solidFill>
          <a:ln>
            <a:solidFill>
              <a:srgbClr val="E8F2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55448"/>
          </a:xfrm>
          <a:prstGeom prst="rect">
            <a:avLst/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222992" y="-502920"/>
            <a:ext cx="1920240" cy="1920240"/>
          </a:xfrm>
          <a:prstGeom prst="ellipse">
            <a:avLst/>
          </a:prstGeom>
          <a:solidFill>
            <a:srgbClr val="DCECEC"/>
          </a:solidFill>
          <a:ln>
            <a:solidFill>
              <a:srgbClr val="DCEC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475488" y="5559552"/>
            <a:ext cx="1417320" cy="1417320"/>
          </a:xfrm>
          <a:prstGeom prst="ellipse">
            <a:avLst/>
          </a:prstGeom>
          <a:solidFill>
            <a:srgbClr val="D8E9EA"/>
          </a:solidFill>
          <a:ln>
            <a:solidFill>
              <a:srgbClr val="D8E9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66928" y="530352"/>
            <a:ext cx="2514600" cy="310896"/>
          </a:xfrm>
          <a:prstGeom prst="roundRect">
            <a:avLst>
              <a:gd name="adj" fmla="val 18000"/>
            </a:avLst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6656" y="598931"/>
            <a:ext cx="229514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08111F"/>
                </a:solidFill>
                <a:latin typeface="Trebuchet MS"/>
              </a:defRPr>
            </a:pPr>
            <a:r>
              <a:t>LIVE DAPP LAUNCHER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950976"/>
            <a:ext cx="68580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102033"/>
                </a:solidFill>
                <a:latin typeface="Trebuchet MS"/>
              </a:defRPr>
            </a:pPr>
            <a:r>
              <a:t>Solana dapps now behave like native HedgeyOS apps.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455D73"/>
                </a:solidFill>
                <a:latin typeface="Trebuchet MS"/>
              </a:defRPr>
            </a:pPr>
            <a:r>
              <a:t>The fastest product wedge is simple: iframe-friendly dapps become desktop icons and app panels.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58368" y="2761488"/>
            <a:ext cx="1572768" cy="160020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D2DE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magic-ed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136" y="2944368"/>
            <a:ext cx="694944" cy="69494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77240" y="3822191"/>
            <a:ext cx="1335024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060" b="1">
                <a:solidFill>
                  <a:srgbClr val="102033"/>
                </a:solidFill>
                <a:latin typeface="Trebuchet MS"/>
              </a:defRPr>
            </a:pPr>
            <a:r>
              <a:t>Magic Eden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4096512"/>
            <a:ext cx="1335024" cy="14630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880" b="0">
                <a:solidFill>
                  <a:srgbClr val="455D73"/>
                </a:solidFill>
                <a:latin typeface="Trebuchet MS"/>
              </a:defRPr>
            </a:pPr>
            <a:r>
              <a:t>iframe panel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432304" y="2761488"/>
            <a:ext cx="1572768" cy="160020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D2DE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5" name="Picture 14" descr="save-financ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2072" y="2944368"/>
            <a:ext cx="694944" cy="69494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551176" y="3822191"/>
            <a:ext cx="1335024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060" b="1">
                <a:solidFill>
                  <a:srgbClr val="102033"/>
                </a:solidFill>
                <a:latin typeface="Trebuchet MS"/>
              </a:defRPr>
            </a:pPr>
            <a:r>
              <a:t>Save Finance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51176" y="4096512"/>
            <a:ext cx="1335024" cy="14630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880" b="0">
                <a:solidFill>
                  <a:srgbClr val="455D73"/>
                </a:solidFill>
                <a:latin typeface="Trebuchet MS"/>
              </a:defRPr>
            </a:pPr>
            <a:r>
              <a:t>iframe panel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206240" y="2761488"/>
            <a:ext cx="1572768" cy="160020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D2DE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9" name="Picture 18" descr="geckotermin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007" y="2944368"/>
            <a:ext cx="694944" cy="69494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325112" y="3822191"/>
            <a:ext cx="1335024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060" b="1">
                <a:solidFill>
                  <a:srgbClr val="102033"/>
                </a:solidFill>
                <a:latin typeface="Trebuchet MS"/>
              </a:defRPr>
            </a:pPr>
            <a:r>
              <a:t>GeckoTerminal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25112" y="4096512"/>
            <a:ext cx="1335024" cy="14630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880" b="0">
                <a:solidFill>
                  <a:srgbClr val="455D73"/>
                </a:solidFill>
                <a:latin typeface="Trebuchet MS"/>
              </a:defRPr>
            </a:pPr>
            <a:r>
              <a:t>iframe panel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980176" y="2761488"/>
            <a:ext cx="1572768" cy="160020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D2DE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3" name="Picture 22" descr="heliumgeek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9944" y="2944368"/>
            <a:ext cx="694944" cy="694944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099048" y="3822191"/>
            <a:ext cx="1335024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060" b="1">
                <a:solidFill>
                  <a:srgbClr val="102033"/>
                </a:solidFill>
                <a:latin typeface="Trebuchet MS"/>
              </a:defRPr>
            </a:pPr>
            <a:r>
              <a:t>HeliumGeek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99048" y="4096512"/>
            <a:ext cx="1335024" cy="14630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880" b="0">
                <a:solidFill>
                  <a:srgbClr val="455D73"/>
                </a:solidFill>
                <a:latin typeface="Trebuchet MS"/>
              </a:defRPr>
            </a:pPr>
            <a:r>
              <a:t>iframe panel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754112" y="2761488"/>
            <a:ext cx="1572768" cy="160020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D2DE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7" name="Picture 26" descr="depinscan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83880" y="2944368"/>
            <a:ext cx="694944" cy="69494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7872984" y="3822191"/>
            <a:ext cx="1335024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060" b="1">
                <a:solidFill>
                  <a:srgbClr val="102033"/>
                </a:solidFill>
                <a:latin typeface="Trebuchet MS"/>
              </a:defRPr>
            </a:pPr>
            <a:r>
              <a:t>DePINscan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872984" y="4096512"/>
            <a:ext cx="1335024" cy="14630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880" b="0">
                <a:solidFill>
                  <a:srgbClr val="455D73"/>
                </a:solidFill>
                <a:latin typeface="Trebuchet MS"/>
              </a:defRPr>
            </a:pPr>
            <a:r>
              <a:t>iframe panel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9528048" y="2761488"/>
            <a:ext cx="1572768" cy="160020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D2DE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1" name="Picture 30" descr="dialect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57816" y="2944368"/>
            <a:ext cx="694944" cy="694944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9646920" y="3822191"/>
            <a:ext cx="1335024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060" b="1">
                <a:solidFill>
                  <a:srgbClr val="102033"/>
                </a:solidFill>
                <a:latin typeface="Trebuchet MS"/>
              </a:defRPr>
            </a:pPr>
            <a:r>
              <a:t>Dialect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46920" y="4096512"/>
            <a:ext cx="1335024" cy="14630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880" b="0">
                <a:solidFill>
                  <a:srgbClr val="455D73"/>
                </a:solidFill>
                <a:latin typeface="Trebuchet MS"/>
              </a:defRPr>
            </a:pPr>
            <a:r>
              <a:t>iframe panel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58368" y="4919472"/>
            <a:ext cx="10369296" cy="676656"/>
          </a:xfrm>
          <a:prstGeom prst="roundRect">
            <a:avLst>
              <a:gd name="adj" fmla="val 18000"/>
            </a:avLst>
          </a:prstGeom>
          <a:solidFill>
            <a:srgbClr val="102033"/>
          </a:solidFill>
          <a:ln>
            <a:solidFill>
              <a:srgbClr val="10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14400" y="5129784"/>
            <a:ext cx="9829800" cy="19202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380" b="1">
                <a:solidFill>
                  <a:srgbClr val="F8F6F0"/>
                </a:solidFill>
                <a:latin typeface="Trebuchet MS"/>
              </a:defRPr>
            </a:pPr>
            <a:r>
              <a:t>This makes Agent1c a distribution surface for Solana apps, not just another AI chat interface.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>
            <a:solidFill>
              <a:srgbClr val="0811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802368" y="-822960"/>
            <a:ext cx="2834640" cy="2834640"/>
          </a:xfrm>
          <a:prstGeom prst="ellipse">
            <a:avLst/>
          </a:prstGeom>
          <a:solidFill>
            <a:srgbClr val="11243D"/>
          </a:solidFill>
          <a:ln>
            <a:solidFill>
              <a:srgbClr val="1124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502920" y="5650992"/>
            <a:ext cx="1554480" cy="1554480"/>
          </a:xfrm>
          <a:prstGeom prst="ellipse">
            <a:avLst/>
          </a:prstGeom>
          <a:solidFill>
            <a:srgbClr val="15263D"/>
          </a:solidFill>
          <a:ln>
            <a:solidFill>
              <a:srgbClr val="152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66928" y="356616"/>
            <a:ext cx="502920" cy="64008"/>
          </a:xfrm>
          <a:prstGeom prst="rect">
            <a:avLst/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43000" y="356616"/>
            <a:ext cx="365760" cy="64008"/>
          </a:xfrm>
          <a:prstGeom prst="rect">
            <a:avLst/>
          </a:prstGeom>
          <a:solidFill>
            <a:srgbClr val="FF4FB8"/>
          </a:solidFill>
          <a:ln>
            <a:solidFill>
              <a:srgbClr val="FF4F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572768" y="356616"/>
            <a:ext cx="310896" cy="64008"/>
          </a:xfrm>
          <a:prstGeom prst="rect">
            <a:avLst/>
          </a:prstGeom>
          <a:solidFill>
            <a:srgbClr val="FFC857"/>
          </a:solidFill>
          <a:ln>
            <a:solidFill>
              <a:srgbClr val="FFC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66928" y="530352"/>
            <a:ext cx="2148840" cy="310896"/>
          </a:xfrm>
          <a:prstGeom prst="roundRect">
            <a:avLst>
              <a:gd name="adj" fmla="val 18000"/>
            </a:avLst>
          </a:prstGeom>
          <a:solidFill>
            <a:srgbClr val="FF4FB8"/>
          </a:solidFill>
          <a:ln>
            <a:solidFill>
              <a:srgbClr val="FF4F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" y="598931"/>
            <a:ext cx="192938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F8F6F0"/>
                </a:solidFill>
                <a:latin typeface="Trebuchet MS"/>
              </a:defRPr>
            </a:pPr>
            <a:r>
              <a:t>AI COMPANION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950976"/>
            <a:ext cx="713232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F8F6F0"/>
                </a:solidFill>
                <a:latin typeface="Trebuchet MS"/>
              </a:defRPr>
            </a:pPr>
            <a:r>
              <a:t>Hitomi is the agent inside the OS.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C6D5E2"/>
                </a:solidFill>
                <a:latin typeface="Trebuchet MS"/>
              </a:defRPr>
            </a:pPr>
            <a:r>
              <a:t>The assistant is not bolted onto the side; she sits inside the same desktop where the user works.</a:t>
            </a:r>
          </a:p>
        </p:txBody>
      </p:sp>
      <p:pic>
        <p:nvPicPr>
          <p:cNvPr id="12" name="Picture 11" descr="hedgey-clipp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2944368"/>
            <a:ext cx="1417320" cy="1420094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2212848" y="3090672"/>
            <a:ext cx="3337560" cy="86868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359152" y="3218688"/>
            <a:ext cx="3044952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Aft>
                <a:spcPts val="0"/>
              </a:spcAft>
              <a:defRPr sz="1220" b="1">
                <a:solidFill>
                  <a:srgbClr val="F8F6F0"/>
                </a:solidFill>
                <a:latin typeface="Trebuchet MS"/>
              </a:defRPr>
            </a:pPr>
            <a:r>
              <a:t>i can remember the workspace,</a:t>
            </a:r>
          </a:p>
          <a:p>
            <a:pPr algn="l">
              <a:lnSpc>
                <a:spcPct val="102000"/>
              </a:lnSpc>
              <a:spcAft>
                <a:spcPts val="0"/>
              </a:spcAft>
              <a:defRPr sz="1220" b="1">
                <a:solidFill>
                  <a:srgbClr val="F8F6F0"/>
                </a:solidFill>
                <a:latin typeface="Trebuchet MS"/>
              </a:defRPr>
            </a:pPr>
            <a:r>
              <a:t>open tools, and explain what changed. o7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63640" y="2148840"/>
            <a:ext cx="4343400" cy="841248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28231" y="2286000"/>
            <a:ext cx="4014215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2FE6C8"/>
                </a:solidFill>
                <a:latin typeface="Trebuchet MS"/>
              </a:defRPr>
            </a:pPr>
            <a:r>
              <a:t>Workspace context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28231" y="2660904"/>
            <a:ext cx="4014215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Windows, notes, files, app state, and wallet context can become prompt context.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63640" y="3200400"/>
            <a:ext cx="4343400" cy="841248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28231" y="3337560"/>
            <a:ext cx="4014215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55BFF7"/>
                </a:solidFill>
                <a:latin typeface="Trebuchet MS"/>
              </a:defRPr>
            </a:pPr>
            <a:r>
              <a:t>Tool execution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28231" y="3712464"/>
            <a:ext cx="4014215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Hitomi can route through explicit tools instead of guessing what happened.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263640" y="4251960"/>
            <a:ext cx="4343400" cy="841248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28231" y="4389120"/>
            <a:ext cx="4014215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FFC857"/>
                </a:solidFill>
                <a:latin typeface="Trebuchet MS"/>
              </a:defRPr>
            </a:pPr>
            <a:r>
              <a:t>Delight layer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28231" y="4764024"/>
            <a:ext cx="4014215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The hedgehog and emoticon style make the OS memorable without hiding the serious workflow.</a:t>
            </a:r>
          </a:p>
        </p:txBody>
      </p:sp>
      <p:pic>
        <p:nvPicPr>
          <p:cNvPr id="24" name="Picture 23" descr="magic-ede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288" y="4370832"/>
            <a:ext cx="329184" cy="329184"/>
          </a:xfrm>
          <a:prstGeom prst="rect">
            <a:avLst/>
          </a:prstGeom>
        </p:spPr>
      </p:pic>
      <p:pic>
        <p:nvPicPr>
          <p:cNvPr id="25" name="Picture 24" descr="save-financ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9776" y="4370832"/>
            <a:ext cx="329184" cy="329184"/>
          </a:xfrm>
          <a:prstGeom prst="rect">
            <a:avLst/>
          </a:prstGeom>
        </p:spPr>
      </p:pic>
      <p:pic>
        <p:nvPicPr>
          <p:cNvPr id="26" name="Picture 25" descr="geckotermina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5264" y="4370832"/>
            <a:ext cx="329184" cy="329184"/>
          </a:xfrm>
          <a:prstGeom prst="rect">
            <a:avLst/>
          </a:prstGeom>
        </p:spPr>
      </p:pic>
      <p:pic>
        <p:nvPicPr>
          <p:cNvPr id="27" name="Picture 26" descr="heliumgeek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30752" y="4370832"/>
            <a:ext cx="329184" cy="32918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1E8"/>
          </a:solidFill>
          <a:ln>
            <a:solidFill>
              <a:srgbClr val="F7F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55448"/>
          </a:xfrm>
          <a:prstGeom prst="rect">
            <a:avLst/>
          </a:prstGeom>
          <a:solidFill>
            <a:srgbClr val="FF7A59"/>
          </a:solidFill>
          <a:ln>
            <a:solidFill>
              <a:srgbClr val="FF7A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222992" y="-502920"/>
            <a:ext cx="1920240" cy="1920240"/>
          </a:xfrm>
          <a:prstGeom prst="ellipse">
            <a:avLst/>
          </a:prstGeom>
          <a:solidFill>
            <a:srgbClr val="EFE2D5"/>
          </a:solidFill>
          <a:ln>
            <a:solidFill>
              <a:srgbClr val="EFE2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475488" y="5559552"/>
            <a:ext cx="1417320" cy="1417320"/>
          </a:xfrm>
          <a:prstGeom prst="ellipse">
            <a:avLst/>
          </a:prstGeom>
          <a:solidFill>
            <a:srgbClr val="F1DED0"/>
          </a:solidFill>
          <a:ln>
            <a:solidFill>
              <a:srgbClr val="F1DE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66928" y="530352"/>
            <a:ext cx="2240280" cy="310896"/>
          </a:xfrm>
          <a:prstGeom prst="roundRect">
            <a:avLst>
              <a:gd name="adj" fmla="val 18000"/>
            </a:avLst>
          </a:prstGeom>
          <a:solidFill>
            <a:srgbClr val="FFC857"/>
          </a:solidFill>
          <a:ln>
            <a:solidFill>
              <a:srgbClr val="FFC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6656" y="598931"/>
            <a:ext cx="202082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08111F"/>
                </a:solidFill>
                <a:latin typeface="Trebuchet MS"/>
              </a:defRPr>
            </a:pPr>
            <a:r>
              <a:t>SOLANA STATUS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950976"/>
            <a:ext cx="68580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102033"/>
                </a:solidFill>
                <a:latin typeface="Trebuchet MS"/>
              </a:defRPr>
            </a:pPr>
            <a:r>
              <a:t>The current integration is real and deliberately read-only.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455D73"/>
                </a:solidFill>
                <a:latin typeface="Trebuchet MS"/>
              </a:defRPr>
            </a:pPr>
            <a:r>
              <a:t>That gives judges something testable now while keeping transaction risk out of the demo.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58368" y="2542032"/>
            <a:ext cx="2395728" cy="1572768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59" y="2679191"/>
            <a:ext cx="2066544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Wallet auth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59" y="3054096"/>
            <a:ext cx="2066544" cy="95097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Solana wallet detection and Supabase Web3 sign-in path.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310128" y="2542032"/>
            <a:ext cx="2395728" cy="1572768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474720" y="2679191"/>
            <a:ext cx="2066544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Wallet reads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74720" y="3054096"/>
            <a:ext cx="2066544" cy="95097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RPC balance, recent signatures, and parsed transaction summaries.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961888" y="2542032"/>
            <a:ext cx="2395728" cy="1572768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26479" y="2679191"/>
            <a:ext cx="2066544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Hitomi tools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26479" y="3054096"/>
            <a:ext cx="2066544" cy="95097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Wallet overview and refresh tools return structured read-only context.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613648" y="2542032"/>
            <a:ext cx="2395728" cy="1572768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778240" y="2679191"/>
            <a:ext cx="2066544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Dapp apps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78240" y="3054096"/>
            <a:ext cx="2066544" cy="95097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Six iframe-friendly Solana dapps are already in the desktop.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143000" y="4892040"/>
            <a:ext cx="9372600" cy="658368"/>
          </a:xfrm>
          <a:prstGeom prst="roundRect">
            <a:avLst>
              <a:gd name="adj" fmla="val 18000"/>
            </a:avLst>
          </a:prstGeom>
          <a:solidFill>
            <a:srgbClr val="102033"/>
          </a:solidFill>
          <a:ln>
            <a:solidFill>
              <a:srgbClr val="10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481328" y="5102352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320" b="1">
                <a:solidFill>
                  <a:srgbClr val="F8F6F0"/>
                </a:solidFill>
                <a:latin typeface="Trebuchet MS"/>
              </a:defRPr>
            </a:pPr>
            <a:r>
              <a:t>Important demo rule: no signing, sending, swaps, custody, or private key access in the current build.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>
            <a:solidFill>
              <a:srgbClr val="0811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802368" y="-822960"/>
            <a:ext cx="2834640" cy="2834640"/>
          </a:xfrm>
          <a:prstGeom prst="ellipse">
            <a:avLst/>
          </a:prstGeom>
          <a:solidFill>
            <a:srgbClr val="11243D"/>
          </a:solidFill>
          <a:ln>
            <a:solidFill>
              <a:srgbClr val="1124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502920" y="5650992"/>
            <a:ext cx="1554480" cy="1554480"/>
          </a:xfrm>
          <a:prstGeom prst="ellipse">
            <a:avLst/>
          </a:prstGeom>
          <a:solidFill>
            <a:srgbClr val="15263D"/>
          </a:solidFill>
          <a:ln>
            <a:solidFill>
              <a:srgbClr val="152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66928" y="356616"/>
            <a:ext cx="502920" cy="64008"/>
          </a:xfrm>
          <a:prstGeom prst="rect">
            <a:avLst/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43000" y="356616"/>
            <a:ext cx="365760" cy="64008"/>
          </a:xfrm>
          <a:prstGeom prst="rect">
            <a:avLst/>
          </a:prstGeom>
          <a:solidFill>
            <a:srgbClr val="FF4FB8"/>
          </a:solidFill>
          <a:ln>
            <a:solidFill>
              <a:srgbClr val="FF4F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572768" y="356616"/>
            <a:ext cx="310896" cy="64008"/>
          </a:xfrm>
          <a:prstGeom prst="rect">
            <a:avLst/>
          </a:prstGeom>
          <a:solidFill>
            <a:srgbClr val="FFC857"/>
          </a:solidFill>
          <a:ln>
            <a:solidFill>
              <a:srgbClr val="FFC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66928" y="530352"/>
            <a:ext cx="2148840" cy="310896"/>
          </a:xfrm>
          <a:prstGeom prst="roundRect">
            <a:avLst>
              <a:gd name="adj" fmla="val 18000"/>
            </a:avLst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" y="598931"/>
            <a:ext cx="192938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08111F"/>
                </a:solidFill>
                <a:latin typeface="Trebuchet MS"/>
              </a:defRPr>
            </a:pPr>
            <a:r>
              <a:t>WORKFLOWS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950976"/>
            <a:ext cx="676656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F8F6F0"/>
                </a:solidFill>
                <a:latin typeface="Trebuchet MS"/>
              </a:defRPr>
            </a:pPr>
            <a:r>
              <a:t>The OS framing works for DeFi and DePIN.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C6D5E2"/>
                </a:solidFill>
                <a:latin typeface="Trebuchet MS"/>
              </a:defRPr>
            </a:pPr>
            <a:r>
              <a:t>Both categories need continuity, memory, and an operator surface.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49808" y="2816352"/>
            <a:ext cx="4800600" cy="205740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2953512"/>
            <a:ext cx="447141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2FE6C8"/>
                </a:solidFill>
                <a:latin typeface="Trebuchet MS"/>
              </a:defRPr>
            </a:pPr>
            <a:r>
              <a:t>DeFi power user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3328416"/>
            <a:ext cx="4471416" cy="143560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Open NFT markets, lending, charts, notes, and wallet context in one session. Hitomi summarizes what changed and helps route the next action.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82512" y="2816352"/>
            <a:ext cx="4800600" cy="2057400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47104" y="2953512"/>
            <a:ext cx="447141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FFC857"/>
                </a:solidFill>
                <a:latin typeface="Trebuchet MS"/>
              </a:defRPr>
            </a:pPr>
            <a:r>
              <a:t>DePIN operator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47104" y="3328416"/>
            <a:ext cx="4471416" cy="143560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Keep maps, rewards, uptime dashboards, device notes, and alerts in one cloud workspace. The agent becomes the operations companion.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51760" y="5394960"/>
            <a:ext cx="694944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600" b="1">
                <a:solidFill>
                  <a:srgbClr val="55BFF7"/>
                </a:solidFill>
                <a:latin typeface="Trebuchet MS"/>
              </a:defRPr>
            </a:pPr>
            <a:r>
              <a:t>(*_*) fewer tabs -&gt; better decisions -&gt; more sessions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8F2F1"/>
          </a:solidFill>
          <a:ln>
            <a:solidFill>
              <a:srgbClr val="E8F2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55448"/>
          </a:xfrm>
          <a:prstGeom prst="rect">
            <a:avLst/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222992" y="-502920"/>
            <a:ext cx="1920240" cy="1920240"/>
          </a:xfrm>
          <a:prstGeom prst="ellipse">
            <a:avLst/>
          </a:prstGeom>
          <a:solidFill>
            <a:srgbClr val="DCECEC"/>
          </a:solidFill>
          <a:ln>
            <a:solidFill>
              <a:srgbClr val="DCEC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475488" y="5559552"/>
            <a:ext cx="1417320" cy="1417320"/>
          </a:xfrm>
          <a:prstGeom prst="ellipse">
            <a:avLst/>
          </a:prstGeom>
          <a:solidFill>
            <a:srgbClr val="D8E9EA"/>
          </a:solidFill>
          <a:ln>
            <a:solidFill>
              <a:srgbClr val="D8E9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66928" y="530352"/>
            <a:ext cx="2148840" cy="310896"/>
          </a:xfrm>
          <a:prstGeom prst="roundRect">
            <a:avLst>
              <a:gd name="adj" fmla="val 18000"/>
            </a:avLst>
          </a:prstGeom>
          <a:solidFill>
            <a:srgbClr val="FF7A59"/>
          </a:solidFill>
          <a:ln>
            <a:solidFill>
              <a:srgbClr val="FF7A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6656" y="598931"/>
            <a:ext cx="192938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F8F6F0"/>
                </a:solidFill>
                <a:latin typeface="Trebuchet MS"/>
              </a:defRPr>
            </a:pPr>
            <a:r>
              <a:t>WHY NOW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950976"/>
            <a:ext cx="68580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102033"/>
                </a:solidFill>
                <a:latin typeface="Trebuchet MS"/>
              </a:defRPr>
            </a:pPr>
            <a:r>
              <a:t>AI compute and Solana composability create the opening.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455D73"/>
                </a:solidFill>
                <a:latin typeface="Trebuchet MS"/>
              </a:defRPr>
            </a:pPr>
            <a:r>
              <a:t>The winning product is the one that owns the workspace, not a single isolated action.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58368" y="2606040"/>
            <a:ext cx="3154680" cy="1874519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59" y="2743200"/>
            <a:ext cx="282549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Browsers are ready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59" y="3118104"/>
            <a:ext cx="2825496" cy="125272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A full web desktop can be distributed instantly through GitHub Pages and any modern browser.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069080" y="2606040"/>
            <a:ext cx="3154680" cy="1874519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33672" y="2743200"/>
            <a:ext cx="282549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Dapps are ready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33672" y="3118104"/>
            <a:ext cx="2825496" cy="125272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Iframe-friendly apps let us expand the operating surface immediately.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479792" y="2606040"/>
            <a:ext cx="3154680" cy="1874519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44383" y="2743200"/>
            <a:ext cx="282549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102033"/>
                </a:solidFill>
                <a:latin typeface="Trebuchet MS"/>
              </a:defRPr>
            </a:pPr>
            <a:r>
              <a:t>Agents are ready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44383" y="3118104"/>
            <a:ext cx="2825496" cy="125272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455D73"/>
                </a:solidFill>
                <a:latin typeface="Trebuchet MS"/>
              </a:defRPr>
            </a:pPr>
            <a:r>
              <a:t>The useful AI interface is contextual, persistent, and tool-driven.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05840" y="5074920"/>
            <a:ext cx="9555480" cy="530352"/>
          </a:xfrm>
          <a:prstGeom prst="roundRect">
            <a:avLst>
              <a:gd name="adj" fmla="val 18000"/>
            </a:avLst>
          </a:prstGeom>
          <a:solidFill>
            <a:srgbClr val="102033"/>
          </a:solidFill>
          <a:ln>
            <a:solidFill>
              <a:srgbClr val="102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325880" y="5257800"/>
            <a:ext cx="8915400" cy="14630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1320" b="1">
                <a:solidFill>
                  <a:srgbClr val="F8F6F0"/>
                </a:solidFill>
                <a:latin typeface="Trebuchet MS"/>
              </a:defRPr>
            </a:pPr>
            <a:r>
              <a:t>Agent1c is positioned as the connective tissue between all three.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455D73"/>
                </a:solidFill>
                <a:latin typeface="Trebuchet MS"/>
              </a:defRPr>
            </a:pPr>
            <a: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>
            <a:solidFill>
              <a:srgbClr val="0811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802368" y="-822960"/>
            <a:ext cx="2834640" cy="2834640"/>
          </a:xfrm>
          <a:prstGeom prst="ellipse">
            <a:avLst/>
          </a:prstGeom>
          <a:solidFill>
            <a:srgbClr val="11243D"/>
          </a:solidFill>
          <a:ln>
            <a:solidFill>
              <a:srgbClr val="1124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502920" y="5650992"/>
            <a:ext cx="1554480" cy="1554480"/>
          </a:xfrm>
          <a:prstGeom prst="ellipse">
            <a:avLst/>
          </a:prstGeom>
          <a:solidFill>
            <a:srgbClr val="15263D"/>
          </a:solidFill>
          <a:ln>
            <a:solidFill>
              <a:srgbClr val="1526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66928" y="356616"/>
            <a:ext cx="502920" cy="64008"/>
          </a:xfrm>
          <a:prstGeom prst="rect">
            <a:avLst/>
          </a:prstGeom>
          <a:solidFill>
            <a:srgbClr val="2FE6C8"/>
          </a:solidFill>
          <a:ln>
            <a:solidFill>
              <a:srgbClr val="2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43000" y="356616"/>
            <a:ext cx="365760" cy="64008"/>
          </a:xfrm>
          <a:prstGeom prst="rect">
            <a:avLst/>
          </a:prstGeom>
          <a:solidFill>
            <a:srgbClr val="FF4FB8"/>
          </a:solidFill>
          <a:ln>
            <a:solidFill>
              <a:srgbClr val="FF4F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572768" y="356616"/>
            <a:ext cx="310896" cy="64008"/>
          </a:xfrm>
          <a:prstGeom prst="rect">
            <a:avLst/>
          </a:prstGeom>
          <a:solidFill>
            <a:srgbClr val="FFC857"/>
          </a:solidFill>
          <a:ln>
            <a:solidFill>
              <a:srgbClr val="FFC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66928" y="530352"/>
            <a:ext cx="2377440" cy="310896"/>
          </a:xfrm>
          <a:prstGeom prst="roundRect">
            <a:avLst>
              <a:gd name="adj" fmla="val 18000"/>
            </a:avLst>
          </a:prstGeom>
          <a:solidFill>
            <a:srgbClr val="FFC857"/>
          </a:solidFill>
          <a:ln>
            <a:solidFill>
              <a:srgbClr val="FFC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" y="598931"/>
            <a:ext cx="2157984" cy="11887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defRPr sz="950" b="1">
                <a:solidFill>
                  <a:srgbClr val="08111F"/>
                </a:solidFill>
                <a:latin typeface="Trebuchet MS"/>
              </a:defRPr>
            </a:pPr>
            <a:r>
              <a:t>BUSINESS MODEL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950976"/>
            <a:ext cx="694944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6000"/>
              </a:lnSpc>
              <a:spcAft>
                <a:spcPts val="0"/>
              </a:spcAft>
              <a:defRPr sz="2600" b="1">
                <a:solidFill>
                  <a:srgbClr val="F8F6F0"/>
                </a:solidFill>
                <a:latin typeface="Trebuchet MS"/>
              </a:defRPr>
            </a:pPr>
            <a:r>
              <a:t>Agent1c monetizes AI compute and premium workspace access.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" y="2066543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250" b="0">
                <a:solidFill>
                  <a:srgbClr val="C6D5E2"/>
                </a:solidFill>
                <a:latin typeface="Trebuchet MS"/>
              </a:defRPr>
            </a:pPr>
            <a:r>
              <a:t>The model starts simple, then becomes more Solana-native as the community grows.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49808" y="2743200"/>
            <a:ext cx="3017520" cy="1874519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2880360"/>
            <a:ext cx="268833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2FE6C8"/>
                </a:solidFill>
                <a:latin typeface="Trebuchet MS"/>
              </a:defRPr>
            </a:pPr>
            <a:r>
              <a:t>1. Credits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3255264"/>
            <a:ext cx="2688336" cy="125272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Users buy AI compute credits for Hitomi and higher-volume agent sessions.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005072" y="2743200"/>
            <a:ext cx="3017520" cy="1874519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169663" y="2880360"/>
            <a:ext cx="268833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55BFF7"/>
                </a:solidFill>
                <a:latin typeface="Trebuchet MS"/>
              </a:defRPr>
            </a:pPr>
            <a:r>
              <a:t>2. Subscription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69663" y="3255264"/>
            <a:ext cx="2688336" cy="125272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Monthly plans unlock larger compute buckets, saved workspaces, and premium OS features.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260336" y="2743200"/>
            <a:ext cx="3017520" cy="1874519"/>
          </a:xfrm>
          <a:prstGeom prst="roundRect">
            <a:avLst>
              <a:gd name="adj" fmla="val 18000"/>
            </a:avLst>
          </a:prstGeom>
          <a:solidFill>
            <a:srgbClr val="14263F"/>
          </a:solidFill>
          <a:ln>
            <a:solidFill>
              <a:srgbClr val="142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424928" y="2880360"/>
            <a:ext cx="268833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300" b="1">
                <a:solidFill>
                  <a:srgbClr val="FF4FB8"/>
                </a:solidFill>
                <a:latin typeface="Trebuchet MS"/>
              </a:defRPr>
            </a:pPr>
            <a:r>
              <a:t>3. Dapp surface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24928" y="3255264"/>
            <a:ext cx="2688336" cy="125272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1120" b="0">
                <a:solidFill>
                  <a:srgbClr val="C8D5E2"/>
                </a:solidFill>
                <a:latin typeface="Trebuchet MS"/>
              </a:defRPr>
            </a:pPr>
            <a:r>
              <a:t>Featured dapp placement, partner launchers, and workflow templates as distribution grows.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6455664"/>
            <a:ext cx="48463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Agent1c.ai | Colosseum Solana Hackathon Pitch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320272" y="6455664"/>
            <a:ext cx="320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  <a:defRPr sz="950" b="0">
                <a:solidFill>
                  <a:srgbClr val="C9D5E1"/>
                </a:solidFill>
                <a:latin typeface="Trebuchet MS"/>
              </a:defRPr>
            </a:pPr>
            <a: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